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66" r:id="rId1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5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dirty="0">
                <a:latin typeface="Arial" charset="0"/>
                <a:cs typeface="Arial" charset="0"/>
              </a:rPr>
              <a:t>Software Engineering</a:t>
            </a:r>
            <a:br>
              <a:rPr lang="da-DK" altLang="en-US" dirty="0">
                <a:latin typeface="Arial" charset="0"/>
                <a:cs typeface="Arial" charset="0"/>
              </a:rPr>
            </a:br>
            <a:r>
              <a:rPr lang="da-DK" altLang="en-US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Pattern </a:t>
            </a:r>
            <a:r>
              <a:rPr lang="da-DK" dirty="0" err="1"/>
              <a:t>Catalog</a:t>
            </a:r>
            <a:r>
              <a:rPr lang="da-DK" dirty="0"/>
              <a:t>: </a:t>
            </a:r>
            <a:r>
              <a:rPr lang="da-DK" dirty="0" err="1"/>
              <a:t>Decorator</a:t>
            </a:r>
            <a:r>
              <a:rPr lang="da-DK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116C-C3CD-DFC9-0703-0B7BF34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In…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25F2-A678-B451-2A1E-9EDA0DB8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‘Flipping’ code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9623B-900B-D57C-81B7-243A3788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DCB4-1298-B21B-D1D1-D9910657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9EFC-ECAF-BF6F-E202-843782E8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3EC24-4C72-632C-867A-06484B80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15" y="1638300"/>
            <a:ext cx="7773485" cy="33437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CABBF5-2EEB-60C5-6FE9-0423EF53EBC4}"/>
              </a:ext>
            </a:extLst>
          </p:cNvPr>
          <p:cNvSpPr/>
          <p:nvPr/>
        </p:nvSpPr>
        <p:spPr>
          <a:xfrm>
            <a:off x="1066800" y="3924300"/>
            <a:ext cx="32004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27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A84B-A88A-315E-51A5-2E33F263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Decorator Pattern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A7BF8-836E-2A24-4B6D-8C9655CDD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25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86B24-E2EE-45AE-BEB2-A28CD6CA9F2E}" type="slidenum">
              <a:rPr lang="en-GB"/>
              <a:pPr>
                <a:defRPr/>
              </a:pPr>
              <a:t>12</a:t>
            </a:fld>
            <a:endParaRPr lang="en-GB"/>
          </a:p>
        </p:txBody>
      </p:sp>
      <p:pic>
        <p:nvPicPr>
          <p:cNvPr id="22534" name="Picture 4" descr="ps-log-deco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2500"/>
            <a:ext cx="6279624" cy="41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299505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Chaining decorators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Decorators can form chains.</a:t>
            </a:r>
          </a:p>
          <a:p>
            <a:pPr eaLnBrk="1" hangingPunct="1"/>
            <a:r>
              <a:rPr lang="en-GB" altLang="da-DK"/>
              <a:t>New requirement: </a:t>
            </a:r>
          </a:p>
          <a:p>
            <a:pPr lvl="1" eaLnBrk="1" hangingPunct="1"/>
            <a:r>
              <a:rPr lang="en-GB" altLang="da-DK"/>
              <a:t>no payment possible in 19.00 – 07.00 interval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27CFB-5EBE-484A-A412-0392B368B25F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2722852" y="2833744"/>
            <a:ext cx="4011034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u="sng">
                <a:solidFill>
                  <a:schemeClr val="tx1"/>
                </a:solidFill>
                <a:latin typeface="Lucida Console" pitchFamily="49" charset="0"/>
              </a:rPr>
              <a:t>:PayStationCoinLoggingDecorator</a:t>
            </a:r>
            <a:endParaRPr lang="en-US" altLang="da-DK" sz="1600" u="sng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729352" y="4393463"/>
            <a:ext cx="2036135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u="sng">
                <a:solidFill>
                  <a:schemeClr val="tx1"/>
                </a:solidFill>
                <a:latin typeface="Lucida Console" pitchFamily="49" charset="0"/>
              </a:rPr>
              <a:t>:PayStationImpl</a:t>
            </a:r>
            <a:endParaRPr lang="en-US" altLang="da-DK" sz="1600" u="sng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2794887" y="3553411"/>
            <a:ext cx="388760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1600" u="sng">
                <a:solidFill>
                  <a:schemeClr val="tx1"/>
                </a:solidFill>
                <a:latin typeface="Lucida Console" pitchFamily="49" charset="0"/>
              </a:rPr>
              <a:t>:PayStationFreeParkingInterval</a:t>
            </a:r>
            <a:endParaRPr lang="en-US" altLang="da-DK" sz="1600" u="sng">
              <a:solidFill>
                <a:schemeClr val="tx1"/>
              </a:solidFill>
              <a:latin typeface="Lucida Console" pitchFamily="49" charset="0"/>
            </a:endParaRPr>
          </a:p>
        </p:txBody>
      </p:sp>
      <p:cxnSp>
        <p:nvCxnSpPr>
          <p:cNvPr id="23561" name="AutoShape 7"/>
          <p:cNvCxnSpPr>
            <a:cxnSpLocks noChangeShapeType="1"/>
            <a:stCxn id="23558" idx="2"/>
            <a:endCxn id="23560" idx="0"/>
          </p:cNvCxnSpPr>
          <p:nvPr/>
        </p:nvCxnSpPr>
        <p:spPr bwMode="auto">
          <a:xfrm>
            <a:off x="4728369" y="3172298"/>
            <a:ext cx="10320" cy="381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AutoShape 8"/>
          <p:cNvCxnSpPr>
            <a:cxnSpLocks noChangeShapeType="1"/>
            <a:stCxn id="23560" idx="2"/>
            <a:endCxn id="23559" idx="0"/>
          </p:cNvCxnSpPr>
          <p:nvPr/>
        </p:nvCxnSpPr>
        <p:spPr bwMode="auto">
          <a:xfrm>
            <a:off x="4738689" y="3891965"/>
            <a:ext cx="8731" cy="50149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176222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Automagical pattern?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The decorator is yet another application of 3-1-2 and the principles of flexible design!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00797-5903-4BDE-84D9-7D6DCB7BA9BC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F3156-3704-CE94-E3D4-CA5403A2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0" y="2247900"/>
            <a:ext cx="737337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Consequences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/>
              <a:t>Benefits</a:t>
            </a:r>
          </a:p>
          <a:p>
            <a:pPr lvl="1" eaLnBrk="1" hangingPunct="1"/>
            <a:r>
              <a:rPr lang="en-US" altLang="da-DK" dirty="0"/>
              <a:t>Adding and removing behavior at run-time</a:t>
            </a:r>
          </a:p>
          <a:p>
            <a:pPr lvl="1" eaLnBrk="1" hangingPunct="1"/>
            <a:r>
              <a:rPr lang="en-US" altLang="da-DK" dirty="0"/>
              <a:t>Incrementally add responsibilities</a:t>
            </a:r>
          </a:p>
          <a:p>
            <a:pPr lvl="1" eaLnBrk="1" hangingPunct="1"/>
            <a:r>
              <a:rPr lang="en-US" altLang="da-DK" dirty="0"/>
              <a:t>Complex behavior by chaining decorators</a:t>
            </a:r>
          </a:p>
          <a:p>
            <a:pPr eaLnBrk="1" hangingPunct="1"/>
            <a:r>
              <a:rPr lang="en-US" altLang="da-DK" dirty="0"/>
              <a:t>Liabilities</a:t>
            </a:r>
          </a:p>
          <a:p>
            <a:pPr lvl="1" eaLnBrk="1" hangingPunct="1"/>
            <a:r>
              <a:rPr lang="en-US" altLang="da-DK" dirty="0">
                <a:solidFill>
                  <a:srgbClr val="C00000"/>
                </a:solidFill>
              </a:rPr>
              <a:t>Analyzability suffers as you end up with lots of little objects</a:t>
            </a:r>
          </a:p>
          <a:p>
            <a:pPr lvl="2" eaLnBrk="1" hangingPunct="1"/>
            <a:r>
              <a:rPr lang="en-US" altLang="da-DK" dirty="0"/>
              <a:t>Behavior is constructed at run-time instead of being written in the static code</a:t>
            </a:r>
          </a:p>
          <a:p>
            <a:pPr lvl="1" eaLnBrk="1" hangingPunct="1"/>
            <a:r>
              <a:rPr lang="en-US" altLang="da-DK" dirty="0"/>
              <a:t>Delegation code tedious to write (without IDE </a:t>
            </a:r>
            <a:r>
              <a:rPr lang="en-US" altLang="da-DK" dirty="0">
                <a:sym typeface="Wingdings" pitchFamily="2" charset="2"/>
              </a:rPr>
              <a:t>)</a:t>
            </a:r>
            <a:endParaRPr lang="en-US" altLang="da-DK" dirty="0"/>
          </a:p>
          <a:p>
            <a:pPr lvl="2" eaLnBrk="1" hangingPunct="1"/>
            <a:r>
              <a:rPr lang="en-US" altLang="da-DK" dirty="0"/>
              <a:t>Make a ‘null decorator’ as base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37A66-5265-42DA-B445-B36D46AE150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255510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New Requirement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Alphatown wants to log all coin entries:</a:t>
            </a:r>
          </a:p>
          <a:p>
            <a:pPr lvl="1" eaLnBrk="1" hangingPunct="1"/>
            <a:r>
              <a:rPr lang="en-GB" altLang="da-DK"/>
              <a:t>[time] [value]</a:t>
            </a:r>
          </a:p>
          <a:p>
            <a:pPr lvl="1" eaLnBrk="1" hangingPunct="1"/>
            <a:endParaRPr lang="en-GB" altLang="da-DK"/>
          </a:p>
          <a:p>
            <a:pPr eaLnBrk="1" hangingPunct="1"/>
            <a:r>
              <a:rPr lang="en-GB" altLang="da-DK"/>
              <a:t>Example:</a:t>
            </a:r>
          </a:p>
          <a:p>
            <a:pPr lvl="1" eaLnBrk="1" hangingPunct="1"/>
            <a:r>
              <a:rPr lang="en-GB" altLang="da-DK"/>
              <a:t>14:05:12	5 cent</a:t>
            </a:r>
          </a:p>
          <a:p>
            <a:pPr lvl="1" eaLnBrk="1" hangingPunct="1"/>
            <a:r>
              <a:rPr lang="en-GB" altLang="da-DK"/>
              <a:t>14:05:14	25 cent</a:t>
            </a:r>
          </a:p>
          <a:p>
            <a:pPr lvl="1" eaLnBrk="1" hangingPunct="1"/>
            <a:r>
              <a:rPr lang="en-GB" altLang="da-DK"/>
              <a:t>14:55:10	25 cent</a:t>
            </a:r>
          </a:p>
          <a:p>
            <a:pPr lvl="1" eaLnBrk="1" hangingPunct="1"/>
            <a:endParaRPr lang="en-GB" altLang="da-DK"/>
          </a:p>
          <a:p>
            <a:pPr lvl="1" eaLnBrk="1" hangingPunct="1"/>
            <a:endParaRPr lang="en-GB" altLang="da-DK"/>
          </a:p>
          <a:p>
            <a:pPr eaLnBrk="1" hangingPunct="1"/>
            <a:r>
              <a:rPr lang="en-GB" altLang="da-DK">
                <a:sym typeface="Wingdings" pitchFamily="2" charset="2"/>
              </a:rPr>
              <a:t></a:t>
            </a:r>
            <a:endParaRPr lang="en-GB" alt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B3BDD-B51D-4AB7-9CF9-4FCC9B9A1668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34991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The 3-1-2 machinery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dirty="0">
                <a:solidFill>
                  <a:schemeClr val="tx1"/>
                </a:solidFill>
                <a:sym typeface="Wingdings" pitchFamily="2" charset="2"/>
              </a:rPr>
              <a:t>Let us look at the machinery:</a:t>
            </a:r>
          </a:p>
          <a:p>
            <a:pPr eaLnBrk="1" hangingPunct="1"/>
            <a:r>
              <a:rPr lang="en-GB" altLang="da-DK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GB" altLang="da-DK" dirty="0">
                <a:sym typeface="Wingdings" pitchFamily="2" charset="2"/>
              </a:rPr>
              <a:t> Identify the responsibility whose concrete behaviour may vary</a:t>
            </a:r>
          </a:p>
          <a:p>
            <a:pPr eaLnBrk="1" hangingPunct="1"/>
            <a:r>
              <a:rPr lang="en-GB" altLang="da-DK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GB" altLang="da-DK" dirty="0">
                <a:sym typeface="Wingdings" pitchFamily="2" charset="2"/>
              </a:rPr>
              <a:t> Express responsibility as an interface</a:t>
            </a:r>
          </a:p>
          <a:p>
            <a:pPr eaLnBrk="1" hangingPunct="1"/>
            <a:r>
              <a:rPr lang="en-GB" altLang="da-DK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GB" altLang="da-DK" dirty="0">
                <a:sym typeface="Wingdings" pitchFamily="2" charset="2"/>
              </a:rPr>
              <a:t> Composition: “Let someone else do the job”</a:t>
            </a:r>
          </a:p>
          <a:p>
            <a:pPr eaLnBrk="1" hangingPunct="1"/>
            <a:endParaRPr lang="en-GB" altLang="da-DK" dirty="0">
              <a:sym typeface="Wingdings" pitchFamily="2" charset="2"/>
            </a:endParaRPr>
          </a:p>
          <a:p>
            <a:pPr eaLnBrk="1" hangingPunct="1"/>
            <a:r>
              <a:rPr lang="en-GB" altLang="da-DK" dirty="0">
                <a:sym typeface="Wingdings" pitchFamily="2" charset="2"/>
              </a:rPr>
              <a:t>How does this apply? </a:t>
            </a:r>
          </a:p>
          <a:p>
            <a:pPr eaLnBrk="1" hangingPunct="1"/>
            <a:endParaRPr lang="en-GB" altLang="da-DK" dirty="0">
              <a:sym typeface="Wingdings" pitchFamily="2" charset="2"/>
            </a:endParaRPr>
          </a:p>
          <a:p>
            <a:pPr eaLnBrk="1" hangingPunct="1"/>
            <a:r>
              <a:rPr lang="en-GB" altLang="da-DK" dirty="0">
                <a:sym typeface="Wingdings" pitchFamily="2" charset="2"/>
              </a:rPr>
              <a:t>What is 3-1-2 here?</a:t>
            </a:r>
            <a:endParaRPr lang="en-GB" altLang="da-DK" dirty="0"/>
          </a:p>
          <a:p>
            <a:pPr eaLnBrk="1" hangingPunct="1"/>
            <a:endParaRPr lang="en-GB" alt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6BE45-654A-4D61-A269-F8EB62ECF2BF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27080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GB" altLang="da-DK" dirty="0">
                <a:sym typeface="Wingdings" pitchFamily="2" charset="2"/>
              </a:rPr>
              <a:t> Identify the responsibility whose concrete behaviour may vary</a:t>
            </a:r>
          </a:p>
          <a:p>
            <a:pPr lvl="1" eaLnBrk="1" hangingPunct="1"/>
            <a:r>
              <a:rPr lang="en-GB" altLang="da-DK" dirty="0">
                <a:sym typeface="Wingdings" pitchFamily="2" charset="2"/>
              </a:rPr>
              <a:t>It is the “Accept payment” responsibility</a:t>
            </a:r>
          </a:p>
          <a:p>
            <a:pPr lvl="1" eaLnBrk="1" hangingPunct="1"/>
            <a:endParaRPr lang="en-GB" altLang="da-DK" dirty="0">
              <a:sym typeface="Wingdings" pitchFamily="2" charset="2"/>
            </a:endParaRPr>
          </a:p>
          <a:p>
            <a:pPr eaLnBrk="1" hangingPunct="1"/>
            <a:r>
              <a:rPr lang="en-GB" altLang="da-DK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GB" altLang="da-DK" dirty="0">
                <a:sym typeface="Wingdings" pitchFamily="2" charset="2"/>
              </a:rPr>
              <a:t> Express responsibility as an interface</a:t>
            </a:r>
          </a:p>
          <a:p>
            <a:pPr lvl="1" eaLnBrk="1" hangingPunct="1"/>
            <a:r>
              <a:rPr lang="en-GB" altLang="da-DK" dirty="0">
                <a:sym typeface="Wingdings" pitchFamily="2" charset="2"/>
              </a:rPr>
              <a:t>A) </a:t>
            </a:r>
            <a:r>
              <a:rPr lang="en-GB" altLang="da-DK" dirty="0" err="1">
                <a:sym typeface="Wingdings" pitchFamily="2" charset="2"/>
              </a:rPr>
              <a:t>PaymentAcceptPayment</a:t>
            </a:r>
            <a:r>
              <a:rPr lang="en-GB" altLang="da-DK" dirty="0">
                <a:sym typeface="Wingdings" pitchFamily="2" charset="2"/>
              </a:rPr>
              <a:t> role?	Cohesion???</a:t>
            </a:r>
          </a:p>
          <a:p>
            <a:pPr lvl="1" eaLnBrk="1" hangingPunct="1"/>
            <a:r>
              <a:rPr lang="en-GB" altLang="da-DK" dirty="0">
                <a:sym typeface="Wingdings" pitchFamily="2" charset="2"/>
              </a:rPr>
              <a:t>B) </a:t>
            </a:r>
            <a:r>
              <a:rPr lang="en-GB" altLang="da-DK" dirty="0" err="1">
                <a:sym typeface="Wingdings" pitchFamily="2" charset="2"/>
              </a:rPr>
              <a:t>PayStation</a:t>
            </a:r>
            <a:r>
              <a:rPr lang="en-GB" altLang="da-DK" dirty="0">
                <a:sym typeface="Wingdings" pitchFamily="2" charset="2"/>
              </a:rPr>
              <a:t> role? Already in place!</a:t>
            </a:r>
          </a:p>
          <a:p>
            <a:pPr eaLnBrk="1" hangingPunct="1"/>
            <a:r>
              <a:rPr lang="en-GB" altLang="da-DK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GB" altLang="da-DK" dirty="0">
                <a:sym typeface="Wingdings" pitchFamily="2" charset="2"/>
              </a:rPr>
              <a:t> Let someone else do the job</a:t>
            </a:r>
          </a:p>
          <a:p>
            <a:pPr lvl="1" eaLnBrk="1" hangingPunct="1"/>
            <a:r>
              <a:rPr lang="en-GB" altLang="da-DK" dirty="0">
                <a:sym typeface="Wingdings" pitchFamily="2" charset="2"/>
              </a:rPr>
              <a:t>Maybe let someone handle the coins </a:t>
            </a:r>
            <a:r>
              <a:rPr lang="en-GB" altLang="da-DK" i="1" dirty="0">
                <a:sym typeface="Wingdings" pitchFamily="2" charset="2"/>
              </a:rPr>
              <a:t>before</a:t>
            </a:r>
            <a:r>
              <a:rPr lang="en-GB" altLang="da-DK" dirty="0">
                <a:sym typeface="Wingdings" pitchFamily="2" charset="2"/>
              </a:rPr>
              <a:t> the parking machine receives them?</a:t>
            </a:r>
          </a:p>
          <a:p>
            <a:pPr eaLnBrk="1" hangingPunct="1"/>
            <a:endParaRPr lang="en-GB" alt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494E0-B100-4149-B05F-95EAE8A3D85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263308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10456-21A3-95BE-7E31-0B8984D9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514555"/>
            <a:ext cx="1781173" cy="3019606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Metaphor: Principle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a-DK" i="1" dirty="0"/>
              <a:t>Introduce an </a:t>
            </a:r>
            <a:r>
              <a:rPr lang="en-GB" altLang="da-DK" b="1" i="1" dirty="0"/>
              <a:t>intermediate</a:t>
            </a:r>
            <a:r>
              <a:rPr lang="en-GB" altLang="da-DK" i="1" dirty="0"/>
              <a:t> person/object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DE0-88D9-4D97-A9E7-3794BFBB25B5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19464" name="Picture 6" descr="j022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2696"/>
            <a:ext cx="1428747" cy="14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7"/>
          <p:cNvSpPr>
            <a:spLocks noChangeShapeType="1"/>
          </p:cNvSpPr>
          <p:nvPr/>
        </p:nvSpPr>
        <p:spPr bwMode="auto">
          <a:xfrm>
            <a:off x="2700338" y="2397919"/>
            <a:ext cx="10795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5580064" y="2458773"/>
            <a:ext cx="8651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9"/>
          <p:cNvSpPr>
            <a:spLocks noChangeShapeType="1"/>
          </p:cNvSpPr>
          <p:nvPr/>
        </p:nvSpPr>
        <p:spPr bwMode="auto">
          <a:xfrm flipH="1">
            <a:off x="3429000" y="3108325"/>
            <a:ext cx="609600" cy="6006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0"/>
          <p:cNvSpPr>
            <a:spLocks noChangeArrowheads="1"/>
          </p:cNvSpPr>
          <p:nvPr/>
        </p:nvSpPr>
        <p:spPr bwMode="auto">
          <a:xfrm>
            <a:off x="1752600" y="3899429"/>
            <a:ext cx="1728787" cy="1320271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>
            <a:off x="2279649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2"/>
          <p:cNvSpPr>
            <a:spLocks noChangeShapeType="1"/>
          </p:cNvSpPr>
          <p:nvPr/>
        </p:nvSpPr>
        <p:spPr bwMode="auto">
          <a:xfrm>
            <a:off x="2184399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>
            <a:off x="2376486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4"/>
          <p:cNvSpPr>
            <a:spLocks noChangeShapeType="1"/>
          </p:cNvSpPr>
          <p:nvPr/>
        </p:nvSpPr>
        <p:spPr bwMode="auto">
          <a:xfrm>
            <a:off x="2473324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>
            <a:off x="2855911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6"/>
          <p:cNvSpPr>
            <a:spLocks noChangeShapeType="1"/>
          </p:cNvSpPr>
          <p:nvPr/>
        </p:nvSpPr>
        <p:spPr bwMode="auto">
          <a:xfrm>
            <a:off x="2760661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2952749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18"/>
          <p:cNvSpPr>
            <a:spLocks noChangeShapeType="1"/>
          </p:cNvSpPr>
          <p:nvPr/>
        </p:nvSpPr>
        <p:spPr bwMode="auto">
          <a:xfrm>
            <a:off x="3049586" y="4198408"/>
            <a:ext cx="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2112961" y="4198408"/>
            <a:ext cx="431800" cy="3003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FF04D0-0E21-DCA1-1D90-80166CEC4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09599"/>
              </p:ext>
            </p:extLst>
          </p:nvPr>
        </p:nvGraphicFramePr>
        <p:xfrm>
          <a:off x="6666462" y="1383747"/>
          <a:ext cx="2029865" cy="294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143235" imgH="7467600" progId="AcroExch.Document.7">
                  <p:embed/>
                </p:oleObj>
              </mc:Choice>
              <mc:Fallback>
                <p:oleObj name="Acrobat Document" r:id="rId4" imgW="5143235" imgH="7467600" progId="AcroExch.Document.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CF89F4B-05FB-1F5D-ED0C-438521A95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6462" y="1383747"/>
                        <a:ext cx="2029865" cy="294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41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1C445-12EE-5B46-F292-9101D6F26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"/>
            <a:ext cx="809219" cy="1371861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Dynamics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DA50E-F92D-449B-A4CA-CAEDC96AAD7D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20486" name="Picture 4" descr="ps-decorator-payment-s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7011"/>
            <a:ext cx="8424862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8EBF7B-8B58-DF83-8897-97F7378F9A38}"/>
              </a:ext>
            </a:extLst>
          </p:cNvPr>
          <p:cNvSpPr/>
          <p:nvPr/>
        </p:nvSpPr>
        <p:spPr>
          <a:xfrm>
            <a:off x="2667000" y="1257300"/>
            <a:ext cx="2133600" cy="990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[Demo]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b="1" dirty="0"/>
              <a:t>Refactoring process </a:t>
            </a:r>
            <a:r>
              <a:rPr lang="en-US" altLang="da-DK" dirty="0"/>
              <a:t>– solution first programming</a:t>
            </a:r>
          </a:p>
          <a:p>
            <a:pPr lvl="1"/>
            <a:r>
              <a:rPr lang="en-US" altLang="da-DK" dirty="0"/>
              <a:t>Establish basis: run </a:t>
            </a:r>
            <a:r>
              <a:rPr lang="en-US" altLang="da-DK" dirty="0" err="1"/>
              <a:t>TestPayStation</a:t>
            </a:r>
            <a:endParaRPr lang="en-US" altLang="da-DK" dirty="0"/>
          </a:p>
          <a:p>
            <a:pPr lvl="1"/>
            <a:r>
              <a:rPr lang="en-US" altLang="da-DK" dirty="0" err="1"/>
              <a:t>ps</a:t>
            </a:r>
            <a:r>
              <a:rPr lang="en-US" altLang="da-DK" dirty="0"/>
              <a:t> = new </a:t>
            </a:r>
            <a:r>
              <a:rPr lang="en-US" altLang="da-DK" dirty="0" err="1"/>
              <a:t>LogDecoratedPS</a:t>
            </a:r>
            <a:r>
              <a:rPr lang="en-US" altLang="da-DK" dirty="0"/>
              <a:t>( </a:t>
            </a:r>
            <a:r>
              <a:rPr lang="en-US" altLang="da-DK" dirty="0" err="1"/>
              <a:t>ps</a:t>
            </a:r>
            <a:r>
              <a:rPr lang="en-US" altLang="da-DK" dirty="0"/>
              <a:t> );</a:t>
            </a:r>
          </a:p>
          <a:p>
            <a:pPr lvl="1"/>
            <a:r>
              <a:rPr lang="en-US" altLang="da-DK" dirty="0"/>
              <a:t>In </a:t>
            </a:r>
            <a:r>
              <a:rPr lang="en-US" altLang="da-DK" dirty="0" err="1"/>
              <a:t>LogDecoratePS</a:t>
            </a:r>
            <a:r>
              <a:rPr lang="en-US" altLang="da-DK" dirty="0"/>
              <a:t> do</a:t>
            </a:r>
          </a:p>
          <a:p>
            <a:pPr lvl="2"/>
            <a:r>
              <a:rPr lang="en-US" altLang="da-DK" dirty="0"/>
              <a:t>Intro ‘private </a:t>
            </a:r>
            <a:r>
              <a:rPr lang="en-US" altLang="da-DK" dirty="0" err="1"/>
              <a:t>PayStation</a:t>
            </a:r>
            <a:r>
              <a:rPr lang="en-US" altLang="da-DK" dirty="0"/>
              <a:t> delegate;’</a:t>
            </a:r>
          </a:p>
          <a:p>
            <a:pPr lvl="2"/>
            <a:r>
              <a:rPr lang="en-US" altLang="da-DK" dirty="0"/>
              <a:t>Select it, and choose menu ‘Code/Delegate methods…’</a:t>
            </a:r>
          </a:p>
          <a:p>
            <a:pPr lvl="1"/>
            <a:r>
              <a:rPr lang="en-US" altLang="da-DK" dirty="0"/>
              <a:t>Rerun tests</a:t>
            </a:r>
          </a:p>
          <a:p>
            <a:pPr lvl="1"/>
            <a:r>
              <a:rPr lang="en-US" altLang="da-DK" dirty="0"/>
              <a:t>Introduce the decorating statement in the </a:t>
            </a:r>
            <a:r>
              <a:rPr lang="en-US" altLang="da-DK" dirty="0" err="1"/>
              <a:t>LogDec</a:t>
            </a:r>
            <a:r>
              <a:rPr lang="en-US" altLang="da-DK" dirty="0"/>
              <a:t>…</a:t>
            </a:r>
          </a:p>
          <a:p>
            <a:pPr lvl="1"/>
            <a:endParaRPr lang="en-US" altLang="da-DK" dirty="0"/>
          </a:p>
          <a:p>
            <a:pPr lvl="1"/>
            <a:r>
              <a:rPr lang="da-DK" altLang="da-DK" dirty="0"/>
              <a:t>”Flip the reference” to </a:t>
            </a:r>
            <a:r>
              <a:rPr lang="da-DK" altLang="da-DK" dirty="0" err="1"/>
              <a:t>enable</a:t>
            </a:r>
            <a:r>
              <a:rPr lang="da-DK" altLang="da-DK" dirty="0"/>
              <a:t>/disable at </a:t>
            </a:r>
            <a:r>
              <a:rPr lang="da-DK" altLang="da-DK" dirty="0" err="1"/>
              <a:t>runtime</a:t>
            </a:r>
            <a:endParaRPr lang="en-US" alt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315A3-F227-44D7-A6FC-1CEED982AD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</p:spTree>
    <p:extLst>
      <p:ext uri="{BB962C8B-B14F-4D97-AF65-F5344CB8AC3E}">
        <p14:creationId xmlns:p14="http://schemas.microsoft.com/office/powerpoint/2010/main" val="310706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9AED-7400-34A4-D113-CBE11B05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2C7F-BDE9-838E-64CC-7E98D8ED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‘flip’ the reference at run-time</a:t>
            </a:r>
          </a:p>
          <a:p>
            <a:pPr lvl="1"/>
            <a:r>
              <a:rPr lang="en-US" dirty="0"/>
              <a:t>Will we call methods on one or the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0460D-26DC-C5D6-8DA1-26DCB20B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07A3-2688-8BC5-9064-A5518C89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18BB6-B6AF-ABB7-5116-5031638A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650EE-119A-4FC6-61F5-7C25CC9F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01" y="3106663"/>
            <a:ext cx="1033959" cy="175286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60FA37-A4C9-16EA-A65A-D7F4C34A0086}"/>
              </a:ext>
            </a:extLst>
          </p:cNvPr>
          <p:cNvSpPr/>
          <p:nvPr/>
        </p:nvSpPr>
        <p:spPr>
          <a:xfrm>
            <a:off x="6781800" y="2095500"/>
            <a:ext cx="1981200" cy="59663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payStation</a:t>
            </a:r>
            <a:r>
              <a:rPr lang="en-US" dirty="0"/>
              <a:t>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96CAC6-E8A0-0DC3-5FD0-6C14AFD39BFD}"/>
              </a:ext>
            </a:extLst>
          </p:cNvPr>
          <p:cNvCxnSpPr>
            <a:cxnSpLocks/>
          </p:cNvCxnSpPr>
          <p:nvPr/>
        </p:nvCxnSpPr>
        <p:spPr>
          <a:xfrm flipV="1">
            <a:off x="6324600" y="2882635"/>
            <a:ext cx="685800" cy="584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F37FB-EC37-F920-8A8B-B877750B3D58}"/>
              </a:ext>
            </a:extLst>
          </p:cNvPr>
          <p:cNvCxnSpPr>
            <a:cxnSpLocks/>
          </p:cNvCxnSpPr>
          <p:nvPr/>
        </p:nvCxnSpPr>
        <p:spPr>
          <a:xfrm>
            <a:off x="2514600" y="2628900"/>
            <a:ext cx="2667000" cy="13541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79862F-9F70-1CDD-AD5E-89FE8DBEC89C}"/>
              </a:ext>
            </a:extLst>
          </p:cNvPr>
          <p:cNvSpPr/>
          <p:nvPr/>
        </p:nvSpPr>
        <p:spPr>
          <a:xfrm>
            <a:off x="466344" y="2158735"/>
            <a:ext cx="1828801" cy="672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payStation</a:t>
            </a:r>
            <a:endParaRPr lang="en-US" dirty="0"/>
          </a:p>
          <a:p>
            <a:pPr algn="ctr"/>
            <a:r>
              <a:rPr lang="en-US" dirty="0"/>
              <a:t>(reference)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8873EA-FB06-55FB-2C6C-0088C39A00EA}"/>
              </a:ext>
            </a:extLst>
          </p:cNvPr>
          <p:cNvSpPr/>
          <p:nvPr/>
        </p:nvSpPr>
        <p:spPr>
          <a:xfrm>
            <a:off x="609600" y="3771900"/>
            <a:ext cx="23622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Logging </a:t>
            </a:r>
            <a:r>
              <a:rPr lang="en-US" b="1" dirty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5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6FA0-6C6A-590D-36CC-94AFFF20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594D-F12A-F6F8-4229-600567E0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9A80-27BE-9726-F116-A288803D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‘flip’ the reference at run-time</a:t>
            </a:r>
          </a:p>
          <a:p>
            <a:pPr lvl="1"/>
            <a:r>
              <a:rPr lang="en-US" dirty="0"/>
              <a:t>Will we call methods on one or the other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0E61-711D-8808-AF2D-37E7250F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6C0E7-ABF3-D441-6342-38917217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D06FC-DA47-D722-7CEB-E598320F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FB856-ECC9-60AF-6CD4-A4520EED0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01" y="3106663"/>
            <a:ext cx="1033959" cy="175286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F1B3C-D065-A040-6E7E-326D1A80102E}"/>
              </a:ext>
            </a:extLst>
          </p:cNvPr>
          <p:cNvSpPr/>
          <p:nvPr/>
        </p:nvSpPr>
        <p:spPr>
          <a:xfrm>
            <a:off x="6781800" y="2095500"/>
            <a:ext cx="1981200" cy="59663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payStation</a:t>
            </a:r>
            <a:r>
              <a:rPr lang="en-US" dirty="0"/>
              <a:t>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A295AE-C822-AD15-3D8B-FB60B05EFEF8}"/>
              </a:ext>
            </a:extLst>
          </p:cNvPr>
          <p:cNvCxnSpPr>
            <a:cxnSpLocks/>
          </p:cNvCxnSpPr>
          <p:nvPr/>
        </p:nvCxnSpPr>
        <p:spPr>
          <a:xfrm flipV="1">
            <a:off x="6324600" y="2882635"/>
            <a:ext cx="685800" cy="584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9519C6-FF56-AEEA-576C-BE0FE6BDF680}"/>
              </a:ext>
            </a:extLst>
          </p:cNvPr>
          <p:cNvCxnSpPr>
            <a:cxnSpLocks/>
          </p:cNvCxnSpPr>
          <p:nvPr/>
        </p:nvCxnSpPr>
        <p:spPr>
          <a:xfrm flipV="1">
            <a:off x="2514600" y="2324100"/>
            <a:ext cx="4038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7D6F02-1793-147E-1730-8A4D63D94B67}"/>
              </a:ext>
            </a:extLst>
          </p:cNvPr>
          <p:cNvSpPr/>
          <p:nvPr/>
        </p:nvSpPr>
        <p:spPr>
          <a:xfrm>
            <a:off x="466344" y="2158735"/>
            <a:ext cx="1828801" cy="672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payStation</a:t>
            </a:r>
            <a:endParaRPr lang="en-US" dirty="0"/>
          </a:p>
          <a:p>
            <a:pPr algn="ctr"/>
            <a:r>
              <a:rPr lang="en-US" dirty="0"/>
              <a:t>(reference)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08D2DC-7F9D-9E8B-E470-0635B04CA289}"/>
              </a:ext>
            </a:extLst>
          </p:cNvPr>
          <p:cNvSpPr/>
          <p:nvPr/>
        </p:nvSpPr>
        <p:spPr>
          <a:xfrm>
            <a:off x="609600" y="3771900"/>
            <a:ext cx="23622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Logging </a:t>
            </a:r>
            <a:r>
              <a:rPr lang="en-US" b="1" dirty="0"/>
              <a:t>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7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480</Words>
  <Application>Microsoft Office PowerPoint</Application>
  <PresentationFormat>On-screen Show (16:10)</PresentationFormat>
  <Paragraphs>121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Console</vt:lpstr>
      <vt:lpstr>Wingdings</vt:lpstr>
      <vt:lpstr>Office Theme</vt:lpstr>
      <vt:lpstr>Acrobat Document</vt:lpstr>
      <vt:lpstr>Software Engineering and Architecture</vt:lpstr>
      <vt:lpstr>New Requirement</vt:lpstr>
      <vt:lpstr>The 3-1-2 machinery</vt:lpstr>
      <vt:lpstr>Analysis</vt:lpstr>
      <vt:lpstr>Metaphor: Principle 2</vt:lpstr>
      <vt:lpstr>Dynamics</vt:lpstr>
      <vt:lpstr>[Demo]</vt:lpstr>
      <vt:lpstr>Flip Reference</vt:lpstr>
      <vt:lpstr>Flip Reference</vt:lpstr>
      <vt:lpstr>As In…</vt:lpstr>
      <vt:lpstr>Decorator Pattern</vt:lpstr>
      <vt:lpstr>Structure</vt:lpstr>
      <vt:lpstr>Chaining decorators</vt:lpstr>
      <vt:lpstr>Automagical pattern?</vt:lpstr>
      <vt:lpstr>Consequences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87</cp:revision>
  <dcterms:created xsi:type="dcterms:W3CDTF">2006-08-16T00:00:00Z</dcterms:created>
  <dcterms:modified xsi:type="dcterms:W3CDTF">2025-10-08T08:20:01Z</dcterms:modified>
</cp:coreProperties>
</file>